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315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00B04F"/>
    <a:srgbClr val="83D5A8"/>
    <a:srgbClr val="00B050"/>
    <a:srgbClr val="FFFFFF"/>
    <a:srgbClr val="B7D1C3"/>
    <a:srgbClr val="67B088"/>
    <a:srgbClr val="8EB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7"/>
    <p:restoredTop sz="95271"/>
  </p:normalViewPr>
  <p:slideViewPr>
    <p:cSldViewPr snapToGrid="0" snapToObjects="1">
      <p:cViewPr varScale="1">
        <p:scale>
          <a:sx n="93" d="100"/>
          <a:sy n="93" d="100"/>
        </p:scale>
        <p:origin x="7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CDB2D-8DB6-F04C-A7C5-CBBA679C2DD4}" type="datetimeFigureOut">
              <a:rPr lang="en-US" smtClean="0"/>
              <a:t>6/1/18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34CAF-063B-5B42-8B71-82355D1AA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58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800" y="1122363"/>
            <a:ext cx="11836400" cy="2387600"/>
          </a:xfrm>
        </p:spPr>
        <p:txBody>
          <a:bodyPr anchor="b"/>
          <a:lstStyle>
            <a:lvl1pPr algn="ctr">
              <a:defRPr sz="6000" b="1" i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800" y="3602038"/>
            <a:ext cx="118364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036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0338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459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6700" y="4589463"/>
            <a:ext cx="116459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0789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3610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7780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2892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242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108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6396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057570" y="6564573"/>
            <a:ext cx="4178461" cy="2934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100" y="161925"/>
            <a:ext cx="10515600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2322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" y="6564573"/>
            <a:ext cx="4057570" cy="2934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8153400" y="6564573"/>
            <a:ext cx="4038600" cy="2934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6555733"/>
            <a:ext cx="24224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0" i="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K.</a:t>
            </a:r>
            <a:r>
              <a:rPr lang="en-US" sz="1500" b="0" i="0" baseline="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Bradbury and L. Collins</a:t>
            </a:r>
            <a:endParaRPr lang="en-US" sz="1500" b="0" i="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37472" y="6555733"/>
            <a:ext cx="7393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27C9E00B-57BA-A241-BC8A-5BB654B05914}" type="slidenum">
              <a:rPr lang="en-US" sz="1500" b="0" i="0" smtClean="0">
                <a:solidFill>
                  <a:schemeClr val="tx1">
                    <a:lumMod val="95000"/>
                    <a:lumOff val="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‹#›</a:t>
            </a:fld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/ 9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057569" y="6555733"/>
            <a:ext cx="40806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Core Tools I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8159669" y="6555733"/>
            <a:ext cx="29528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Lecture</a:t>
            </a:r>
            <a:r>
              <a:rPr lang="en-US" sz="1500" b="0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02</a:t>
            </a:r>
            <a:endParaRPr lang="en-US" sz="1500" b="0" i="0" dirty="0">
              <a:solidFill>
                <a:schemeClr val="tx1">
                  <a:lumMod val="95000"/>
                  <a:lumOff val="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422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>
              <a:lumMod val="75000"/>
              <a:lumOff val="25000"/>
            </a:schemeClr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Arial"/>
        <a:buChar char="•"/>
        <a:defRPr sz="2800" b="0" i="0" kern="1200">
          <a:solidFill>
            <a:schemeClr val="bg2">
              <a:lumMod val="25000"/>
            </a:schemeClr>
          </a:solidFill>
          <a:latin typeface="Helvetica Light" charset="0"/>
          <a:ea typeface="Helvetica Light" charset="0"/>
          <a:cs typeface="Helvetica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Arial"/>
        <a:buChar char="•"/>
        <a:defRPr sz="2400" b="0" i="0" kern="1200">
          <a:solidFill>
            <a:schemeClr val="bg2">
              <a:lumMod val="25000"/>
            </a:schemeClr>
          </a:solidFill>
          <a:latin typeface="Helvetica Light" charset="0"/>
          <a:ea typeface="Helvetica Light" charset="0"/>
          <a:cs typeface="Helvetica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Arial"/>
        <a:buChar char="•"/>
        <a:defRPr sz="2000" b="0" i="0" kern="1200">
          <a:solidFill>
            <a:schemeClr val="bg2">
              <a:lumMod val="25000"/>
            </a:schemeClr>
          </a:solidFill>
          <a:latin typeface="Helvetica Light" charset="0"/>
          <a:ea typeface="Helvetica Light" charset="0"/>
          <a:cs typeface="Helvetica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Arial"/>
        <a:buChar char="•"/>
        <a:defRPr sz="1800" b="0" i="0" kern="1200">
          <a:solidFill>
            <a:schemeClr val="bg2">
              <a:lumMod val="25000"/>
            </a:schemeClr>
          </a:solidFill>
          <a:latin typeface="Helvetica Light" charset="0"/>
          <a:ea typeface="Helvetica Light" charset="0"/>
          <a:cs typeface="Helvetica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Arial"/>
        <a:buChar char="•"/>
        <a:defRPr sz="1800" b="0" i="0" kern="1200">
          <a:solidFill>
            <a:schemeClr val="bg2">
              <a:lumMod val="25000"/>
            </a:schemeClr>
          </a:solidFill>
          <a:latin typeface="Helvetica Light" charset="0"/>
          <a:ea typeface="Helvetica Light" charset="0"/>
          <a:cs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22C1A-8907-1648-892E-58A48DC1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18" y="-80699"/>
            <a:ext cx="8310010" cy="688975"/>
          </a:xfrm>
        </p:spPr>
        <p:txBody>
          <a:bodyPr/>
          <a:lstStyle/>
          <a:p>
            <a:pPr algn="ctr"/>
            <a:r>
              <a:rPr lang="en-US" sz="3200" dirty="0"/>
              <a:t>Code Packages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30275-4816-F945-BED1-EBDC91A6D0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 t="16747" b="22082"/>
          <a:stretch/>
        </p:blipFill>
        <p:spPr>
          <a:xfrm>
            <a:off x="8665336" y="3849622"/>
            <a:ext cx="1905000" cy="1165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FA2456-7021-0B4E-BA37-A846B8215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693" y="810185"/>
            <a:ext cx="1403206" cy="1403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17DA3C-5810-9F4B-97B2-D9BDB78784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8325" y="3366918"/>
            <a:ext cx="2126351" cy="9036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23BD27-8BE0-5649-8D61-0D4D3B156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635" y="3499582"/>
            <a:ext cx="1985475" cy="681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1C5500-EED4-7647-8E09-CC3E822F20D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07267" y="5342539"/>
            <a:ext cx="3810000" cy="1282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762A91-7C9B-D741-BB97-A28CCCAB60A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33279" y="2402263"/>
            <a:ext cx="1348714" cy="13487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226DE5-AC6E-714F-BCD4-4BBEA6BAA72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7024" y="3597612"/>
            <a:ext cx="2313857" cy="5553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77C79F-EFCD-5F4C-8BFF-13533B044EE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9328" y="1916637"/>
            <a:ext cx="2874736" cy="5941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A989FA-D359-9749-B305-D4E9CD7601A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 t="13634"/>
          <a:stretch/>
        </p:blipFill>
        <p:spPr>
          <a:xfrm>
            <a:off x="1816160" y="401956"/>
            <a:ext cx="1795429" cy="15506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99DC50-22E7-564A-9262-D0A0B50EA5B5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91211" y="1827826"/>
            <a:ext cx="3170718" cy="781515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AC51F-A411-024A-A4E5-4048E2EF03CA}"/>
              </a:ext>
            </a:extLst>
          </p:cNvPr>
          <p:cNvSpPr/>
          <p:nvPr/>
        </p:nvSpPr>
        <p:spPr>
          <a:xfrm>
            <a:off x="9008624" y="5283899"/>
            <a:ext cx="1141845" cy="1096817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000" b="1" dirty="0"/>
              <a:t>&gt;_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E0C71E-E534-3F46-9D2F-F69A9C442369}"/>
              </a:ext>
            </a:extLst>
          </p:cNvPr>
          <p:cNvSpPr txBox="1"/>
          <p:nvPr/>
        </p:nvSpPr>
        <p:spPr>
          <a:xfrm>
            <a:off x="760798" y="4314939"/>
            <a:ext cx="2539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itchFamily="2" charset="0"/>
              </a:rPr>
              <a:t>numerical array and matrix 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EEF4D3-0E4A-5742-9BC2-572C9208CC43}"/>
              </a:ext>
            </a:extLst>
          </p:cNvPr>
          <p:cNvSpPr txBox="1"/>
          <p:nvPr/>
        </p:nvSpPr>
        <p:spPr>
          <a:xfrm>
            <a:off x="3139026" y="4207378"/>
            <a:ext cx="3521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itchFamily="2" charset="0"/>
              </a:rPr>
              <a:t>Scientific computing: optimization, linear algebra, integration, etc.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3C8E27-2C3C-E74A-B90D-F5A47282C2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0115" y="679001"/>
            <a:ext cx="3023538" cy="6105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0A34A6-E912-DB44-8578-90658BA025E7}"/>
              </a:ext>
            </a:extLst>
          </p:cNvPr>
          <p:cNvSpPr txBox="1"/>
          <p:nvPr/>
        </p:nvSpPr>
        <p:spPr>
          <a:xfrm>
            <a:off x="6031778" y="4300695"/>
            <a:ext cx="266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itchFamily="2" charset="0"/>
              </a:rPr>
              <a:t>plotting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070696-8A9C-CF47-99B7-97C1C38C2160}"/>
              </a:ext>
            </a:extLst>
          </p:cNvPr>
          <p:cNvSpPr txBox="1"/>
          <p:nvPr/>
        </p:nvSpPr>
        <p:spPr>
          <a:xfrm rot="16200000">
            <a:off x="-343931" y="5531875"/>
            <a:ext cx="1398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  <a:ea typeface="Helvetica Light" charset="0"/>
                <a:cs typeface="Helvetica Light" charset="0"/>
              </a:rPr>
              <a:t>Core </a:t>
            </a:r>
          </a:p>
          <a:p>
            <a:pPr algn="ctr"/>
            <a:r>
              <a:rPr lang="en-US" sz="2000" b="1" dirty="0">
                <a:latin typeface="Helvetica" pitchFamily="2" charset="0"/>
                <a:ea typeface="Helvetica Light" charset="0"/>
                <a:cs typeface="Helvetica Light" charset="0"/>
              </a:rPr>
              <a:t>Language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F57A4A-65C0-AD41-83A6-93A0B965BC0E}"/>
              </a:ext>
            </a:extLst>
          </p:cNvPr>
          <p:cNvSpPr txBox="1"/>
          <p:nvPr/>
        </p:nvSpPr>
        <p:spPr>
          <a:xfrm rot="16200000">
            <a:off x="-553939" y="3860401"/>
            <a:ext cx="1818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  <a:ea typeface="Helvetica Light" charset="0"/>
                <a:cs typeface="Helvetica Light" charset="0"/>
              </a:rPr>
              <a:t>Fundamental Packages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F75F59-5ADE-C545-8F28-E745E130B49F}"/>
              </a:ext>
            </a:extLst>
          </p:cNvPr>
          <p:cNvSpPr txBox="1"/>
          <p:nvPr/>
        </p:nvSpPr>
        <p:spPr>
          <a:xfrm rot="16200000">
            <a:off x="-553939" y="1334171"/>
            <a:ext cx="1818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  <a:ea typeface="Helvetica Light" charset="0"/>
                <a:cs typeface="Helvetica Light" charset="0"/>
              </a:rPr>
              <a:t>High Level Packages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A63175-E87A-8941-9C17-49BB86FFCF3C}"/>
              </a:ext>
            </a:extLst>
          </p:cNvPr>
          <p:cNvSpPr txBox="1"/>
          <p:nvPr/>
        </p:nvSpPr>
        <p:spPr>
          <a:xfrm>
            <a:off x="986717" y="2528375"/>
            <a:ext cx="3570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itchFamily="2" charset="0"/>
              </a:rPr>
              <a:t>high level data manipulation and analysis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B13EAB-3E6D-064F-968E-0C0AF4934994}"/>
              </a:ext>
            </a:extLst>
          </p:cNvPr>
          <p:cNvSpPr txBox="1"/>
          <p:nvPr/>
        </p:nvSpPr>
        <p:spPr>
          <a:xfrm>
            <a:off x="4689288" y="2528375"/>
            <a:ext cx="3570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itchFamily="2" charset="0"/>
              </a:rPr>
              <a:t>image processing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2CA127-797B-4048-AC14-29C4E2A55F29}"/>
              </a:ext>
            </a:extLst>
          </p:cNvPr>
          <p:cNvSpPr txBox="1"/>
          <p:nvPr/>
        </p:nvSpPr>
        <p:spPr>
          <a:xfrm>
            <a:off x="4659308" y="1390647"/>
            <a:ext cx="3570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itchFamily="2" charset="0"/>
              </a:rPr>
              <a:t>statistical models and tests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F9A0E5-F807-7147-B65A-EA786E199136}"/>
              </a:ext>
            </a:extLst>
          </p:cNvPr>
          <p:cNvSpPr txBox="1"/>
          <p:nvPr/>
        </p:nvSpPr>
        <p:spPr>
          <a:xfrm>
            <a:off x="1001708" y="1390647"/>
            <a:ext cx="3570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itchFamily="2" charset="0"/>
              </a:rPr>
              <a:t>machine learning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7ADF5C-08F6-2A44-903E-EF9F6288CEF1}"/>
              </a:ext>
            </a:extLst>
          </p:cNvPr>
          <p:cNvCxnSpPr/>
          <p:nvPr/>
        </p:nvCxnSpPr>
        <p:spPr>
          <a:xfrm>
            <a:off x="8580881" y="-13993"/>
            <a:ext cx="0" cy="657724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18FA848-4CC4-914C-9AA8-7E9829B18B31}"/>
              </a:ext>
            </a:extLst>
          </p:cNvPr>
          <p:cNvCxnSpPr>
            <a:cxnSpLocks/>
          </p:cNvCxnSpPr>
          <p:nvPr/>
        </p:nvCxnSpPr>
        <p:spPr>
          <a:xfrm flipH="1">
            <a:off x="-47625" y="3237465"/>
            <a:ext cx="862850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1CBF839-AD53-A441-8E52-CA9FF32A5D92}"/>
              </a:ext>
            </a:extLst>
          </p:cNvPr>
          <p:cNvCxnSpPr>
            <a:cxnSpLocks/>
          </p:cNvCxnSpPr>
          <p:nvPr/>
        </p:nvCxnSpPr>
        <p:spPr>
          <a:xfrm flipH="1">
            <a:off x="-47625" y="5251754"/>
            <a:ext cx="862850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EBBF451-3B23-C048-91C3-3CE167C65DB7}"/>
              </a:ext>
            </a:extLst>
          </p:cNvPr>
          <p:cNvSpPr txBox="1"/>
          <p:nvPr/>
        </p:nvSpPr>
        <p:spPr>
          <a:xfrm>
            <a:off x="10329298" y="5478364"/>
            <a:ext cx="1862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itchFamily="2" charset="0"/>
              </a:rPr>
              <a:t>shell / command line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B06378-6A10-9F49-96D1-EC431954B08D}"/>
              </a:ext>
            </a:extLst>
          </p:cNvPr>
          <p:cNvSpPr txBox="1"/>
          <p:nvPr/>
        </p:nvSpPr>
        <p:spPr>
          <a:xfrm>
            <a:off x="10364736" y="3935166"/>
            <a:ext cx="18272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itchFamily="2" charset="0"/>
              </a:rPr>
              <a:t>interactive  shell / command line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B12F60-B232-3E44-B3C8-841555BD3616}"/>
              </a:ext>
            </a:extLst>
          </p:cNvPr>
          <p:cNvSpPr txBox="1"/>
          <p:nvPr/>
        </p:nvSpPr>
        <p:spPr>
          <a:xfrm>
            <a:off x="10300277" y="2560351"/>
            <a:ext cx="1719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itchFamily="2" charset="0"/>
              </a:rPr>
              <a:t>integrated development environment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7AD873-47FF-544D-8894-F665E9FE8533}"/>
              </a:ext>
            </a:extLst>
          </p:cNvPr>
          <p:cNvSpPr txBox="1"/>
          <p:nvPr/>
        </p:nvSpPr>
        <p:spPr>
          <a:xfrm>
            <a:off x="9884918" y="694396"/>
            <a:ext cx="23464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itchFamily="2" charset="0"/>
              </a:rPr>
              <a:t>create and share docs with live code, equations, visualizations, and narrative text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D576194C-969F-4E4F-85E8-31126B237774}"/>
              </a:ext>
            </a:extLst>
          </p:cNvPr>
          <p:cNvSpPr txBox="1">
            <a:spLocks/>
          </p:cNvSpPr>
          <p:nvPr/>
        </p:nvSpPr>
        <p:spPr>
          <a:xfrm>
            <a:off x="8902180" y="-80699"/>
            <a:ext cx="3021214" cy="688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dirty="0"/>
              <a:t>Environments</a:t>
            </a:r>
          </a:p>
        </p:txBody>
      </p:sp>
    </p:spTree>
    <p:extLst>
      <p:ext uri="{BB962C8B-B14F-4D97-AF65-F5344CB8AC3E}">
        <p14:creationId xmlns:p14="http://schemas.microsoft.com/office/powerpoint/2010/main" val="1289677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00B05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>
            <a:latin typeface="Helvetica Light" charset="0"/>
            <a:ea typeface="Helvetica Light" charset="0"/>
            <a:cs typeface="Helvetica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ctureTemplate01" id="{18C5110A-245C-EE48-8465-F12600992F0C}" vid="{3A53B871-4BD2-E645-AFB1-458A517B9F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LectureTemplate01</Template>
  <TotalTime>12191</TotalTime>
  <Words>70</Words>
  <Application>Microsoft Macintosh PowerPoint</Application>
  <PresentationFormat>Widescreen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Helvetica</vt:lpstr>
      <vt:lpstr>Helvetica Light</vt:lpstr>
      <vt:lpstr>Office Theme</vt:lpstr>
      <vt:lpstr>Code Packages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machine learning?</dc:title>
  <dc:creator>Kyle Bradbury, Ph.D.</dc:creator>
  <cp:lastModifiedBy>Kyle Bradbury, Ph.D.</cp:lastModifiedBy>
  <cp:revision>308</cp:revision>
  <dcterms:created xsi:type="dcterms:W3CDTF">2017-07-29T03:27:19Z</dcterms:created>
  <dcterms:modified xsi:type="dcterms:W3CDTF">2018-06-01T17:57:13Z</dcterms:modified>
</cp:coreProperties>
</file>